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743200" y="1371598"/>
            <a:ext cx="7103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FINE. GRAZIE!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69464" y="3429000"/>
            <a:ext cx="8138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/>
              <a:t>Nota legale:© QUERCUS PARKET. Tutti i diritti riservati.Tutte le informazioni contenute in questa presentazione sono confidenziali e destinate esclusivamente al destinatario.È vietata la riproduzione, distribuzione o divulgazione senza previo consenso scritto di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Introduzione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it-IT" dirty="0"/>
              <a:t>Segheria a conduzione familiare di seconda generazione (fondata nel 1997), focalizzata su precisione, coerenza e qualità eccellente.</a:t>
            </a:r>
            <a:br>
              <a:rPr lang="it-IT" dirty="0"/>
            </a:br>
            <a:r>
              <a:rPr lang="it-IT" dirty="0"/>
              <a:t>Specializzata nella produzione di legname di frassino e rovere di alta qualità, oltre a parquet classico massello e ingegnerizzato.</a:t>
            </a:r>
            <a:br>
              <a:rPr lang="it-IT" dirty="0"/>
            </a:br>
            <a:r>
              <a:rPr lang="it-IT" dirty="0"/>
              <a:t>Competenza principale: </a:t>
            </a:r>
            <a:r>
              <a:rPr lang="it-IT" i="1" dirty="0"/>
              <a:t>Quercus robur</a:t>
            </a:r>
            <a:r>
              <a:rPr lang="it-IT" dirty="0"/>
              <a:t> (rovere comune), noto come rovere slavonico, apprezzato per la sua resistenza, struttura e l’estetica senza tempo.</a:t>
            </a:r>
            <a:br>
              <a:rPr lang="it-IT" dirty="0"/>
            </a:br>
            <a:r>
              <a:rPr lang="it-IT" dirty="0"/>
              <a:t>Approvvigionamento completamente tracciabile e conforme alle normative internazionali (EUDR, EUTR, UKTR, Lacey Act) in tutta l’Europa sud-orientale.</a:t>
            </a:r>
            <a:br>
              <a:rPr lang="it-IT" dirty="0"/>
            </a:br>
            <a:r>
              <a:rPr lang="it-IT" dirty="0"/>
              <a:t>Origine principale: foresta di Morović (Serbia) — rovere di qualità superiore, gestito in modo sostenibile e con una lunga tradizione forestale.</a:t>
            </a:r>
            <a:br>
              <a:rPr lang="it-IT" dirty="0"/>
            </a:br>
            <a:r>
              <a:rPr lang="it-IT" dirty="0"/>
              <a:t>L’azienda combina il know-how tradizionale con metodi di produzione avanzati, rafforzati da una partnership produttiva internazionale in Cambogia.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Storia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26464" y="1478761"/>
            <a:ext cx="10078148" cy="52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1600" b="1" dirty="0"/>
              <a:t>1997–2009 | Periodo STRELA</a:t>
            </a:r>
            <a:br>
              <a:rPr lang="it-IT" sz="1600" dirty="0"/>
            </a:br>
            <a:r>
              <a:rPr lang="it-IT" sz="1600" dirty="0"/>
              <a:t>Fase di fondazione — diventata la più grande segheria di rovere e frassino in Serbia, con focus su precisione ed esportazioni ad alto volume.</a:t>
            </a:r>
            <a:br>
              <a:rPr lang="it-IT" sz="1600" dirty="0"/>
            </a:br>
            <a:r>
              <a:rPr lang="it-IT" sz="1600" dirty="0"/>
              <a:t>Un accordo a lungo termine con Vojvodinašume ha garantito un approvvigionamento continuo di rovere slavonico di alta qualità (</a:t>
            </a:r>
            <a:r>
              <a:rPr lang="it-IT" sz="1600" i="1" dirty="0"/>
              <a:t>Quercus robur</a:t>
            </a:r>
            <a:r>
              <a:rPr lang="it-IT" sz="1600" dirty="0"/>
              <a:t>).</a:t>
            </a:r>
            <a:br>
              <a:rPr lang="it-IT" sz="1600" dirty="0"/>
            </a:br>
            <a:r>
              <a:rPr lang="it-IT" sz="1600" dirty="0"/>
              <a:t>Forte presenza internazionale (UE, Medio Oriente) e progetti prestigiosi (ad es. il Palazzo Reale dell’Azerbaigian).</a:t>
            </a:r>
          </a:p>
          <a:p>
            <a:r>
              <a:rPr lang="it-IT" sz="1600" b="1" dirty="0"/>
              <a:t>2009–2020 | Periodo QUERCUS PARKET</a:t>
            </a:r>
            <a:br>
              <a:rPr lang="it-IT" sz="1600" dirty="0"/>
            </a:br>
            <a:r>
              <a:rPr lang="it-IT" sz="1600" dirty="0"/>
              <a:t>Transizione strategica dalla produzione orientata ai volumi alla specializzazione e alle partnership a lungo termine.</a:t>
            </a:r>
            <a:br>
              <a:rPr lang="it-IT" sz="1600" dirty="0"/>
            </a:br>
            <a:r>
              <a:rPr lang="it-IT" sz="1600" dirty="0"/>
              <a:t>Affermata come fornitore affidabile di componenti in rovere semilavorati per i principali produttori di pavimenti (ad es. Tarkett, Bauwerk, Weitzer).</a:t>
            </a:r>
          </a:p>
          <a:p>
            <a:r>
              <a:rPr lang="it-IT" sz="1600" b="1" dirty="0"/>
              <a:t>2020–Presente | Periodo CAMPICO</a:t>
            </a:r>
            <a:br>
              <a:rPr lang="it-IT" sz="1600" dirty="0"/>
            </a:br>
            <a:r>
              <a:rPr lang="it-IT" sz="1600" dirty="0"/>
              <a:t>Espansione globale attraverso una joint venture in Cambogia, focalizzata sulla produzione di pavimenti in rovere a tre strati per il mercato statunitense.</a:t>
            </a:r>
            <a:br>
              <a:rPr lang="it-IT" sz="1600" dirty="0"/>
            </a:br>
            <a:r>
              <a:rPr lang="it-IT" sz="1600" dirty="0"/>
              <a:t>Integrazione dell’expertise europea sulle materie prime con reti internazionali di produzione e distribuzione.</a:t>
            </a:r>
            <a:br>
              <a:rPr lang="it-IT" sz="1600" dirty="0"/>
            </a:br>
            <a:r>
              <a:rPr lang="it-IT" sz="1600" dirty="0"/>
              <a:t>Evoluzione continua da grande segheria a produttore specializzato di rovere con presenza globale — ancora a conduzione familiare, ora guidata dalla seconda generazione.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0"/>
            <a:ext cx="9895269" cy="1905000"/>
          </a:xfrm>
        </p:spPr>
        <p:txBody>
          <a:bodyPr>
            <a:normAutofit/>
          </a:bodyPr>
          <a:lstStyle/>
          <a:p>
            <a:r>
              <a:rPr lang="it-IT" b="1" dirty="0"/>
              <a:t>Impianto “chiavi in mano” per la lavorazione del legno duro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72184" y="1062663"/>
            <a:ext cx="10032428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it-IT" sz="1600" dirty="0"/>
              <a:t>Piattaforma industriale completamente operativa in Serbia (fondata nel 1997), in grado di generare ricavi immediati.</a:t>
            </a:r>
          </a:p>
          <a:p>
            <a:r>
              <a:rPr lang="it-IT" sz="1600" b="1" dirty="0"/>
              <a:t>Vantaggio di localizzazione</a:t>
            </a:r>
            <a:br>
              <a:rPr lang="it-IT" sz="1600" dirty="0"/>
            </a:br>
            <a:r>
              <a:rPr lang="it-IT" sz="1600" dirty="0"/>
              <a:t>Accesso diretto al rovere slavonico (</a:t>
            </a:r>
            <a:r>
              <a:rPr lang="it-IT" sz="1600" i="1" dirty="0"/>
              <a:t>Quercus robur</a:t>
            </a:r>
            <a:r>
              <a:rPr lang="it-IT" sz="1600" dirty="0"/>
              <a:t>) proveniente da Morović e dal bacino di Spačva, con collegamenti efficienti verso i mercati UE e globali.</a:t>
            </a:r>
          </a:p>
          <a:p>
            <a:r>
              <a:rPr lang="it-IT" sz="1600" b="1" dirty="0"/>
              <a:t>Performance finanziaria</a:t>
            </a:r>
            <a:br>
              <a:rPr lang="it-IT" sz="1600" dirty="0"/>
            </a:br>
            <a:r>
              <a:rPr lang="it-IT" sz="1600" dirty="0"/>
              <a:t>Circa €16,5 milioni di fatturato, €2 milioni di utile, ~100 dipendenti e capacità produttiva scalabile.</a:t>
            </a:r>
          </a:p>
          <a:p>
            <a:r>
              <a:rPr lang="it-IT" sz="1600" b="1" dirty="0"/>
              <a:t>Infrastruttura</a:t>
            </a:r>
            <a:br>
              <a:rPr lang="it-IT" sz="1600" dirty="0"/>
            </a:br>
            <a:r>
              <a:rPr lang="it-IT" sz="1600" dirty="0"/>
              <a:t>Impianti produttivi consolidati (8.000 m² di edifici su un’area di 36.000 m²), dotati di macchinari europei ad alta capacità.</a:t>
            </a:r>
          </a:p>
          <a:p>
            <a:r>
              <a:rPr lang="it-IT" sz="1600" b="1" dirty="0"/>
              <a:t>Sicurezza dell’approvvigionamento</a:t>
            </a:r>
            <a:br>
              <a:rPr lang="it-IT" sz="1600" dirty="0"/>
            </a:br>
            <a:r>
              <a:rPr lang="it-IT" sz="1600" dirty="0"/>
              <a:t>Accordo a lungo termine con Vojvodinašume e approvvigionamento certificato FSC, conforme a EUDR, EUTR e Lacey Act.</a:t>
            </a:r>
          </a:p>
          <a:p>
            <a:r>
              <a:rPr lang="it-IT" sz="1600" b="1" dirty="0"/>
              <a:t>Potenziale di crescita</a:t>
            </a:r>
            <a:br>
              <a:rPr lang="it-IT" sz="1600" dirty="0"/>
            </a:br>
            <a:r>
              <a:rPr lang="it-IT" sz="1600" dirty="0"/>
              <a:t>Pronto per espansione in impiallacciature, strati superficiali e legno ingegnerizzato — senza necessità di investimenti greenfield.</a:t>
            </a:r>
          </a:p>
          <a:p>
            <a:r>
              <a:rPr lang="it-IT" sz="1600" b="1" dirty="0"/>
              <a:t>Posizionamento strategico</a:t>
            </a:r>
            <a:br>
              <a:rPr lang="it-IT" sz="1600" dirty="0"/>
            </a:br>
            <a:r>
              <a:rPr lang="it-IT" sz="1600" dirty="0"/>
              <a:t>Piattaforma verticalmente integrata che combina approvvigionamento, lavorazione ed esportazione, supportata da quasi 30 anni di esperienza.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>
            <a:normAutofit fontScale="90000"/>
          </a:bodyPr>
          <a:lstStyle/>
          <a:p>
            <a:r>
              <a:rPr lang="en-GB" b="1" dirty="0" err="1"/>
              <a:t>Approvvigionamento</a:t>
            </a:r>
            <a:r>
              <a:rPr lang="en-GB" b="1" dirty="0"/>
              <a:t>, </a:t>
            </a:r>
            <a:r>
              <a:rPr lang="en-GB" b="1" dirty="0" err="1"/>
              <a:t>conformità</a:t>
            </a:r>
            <a:r>
              <a:rPr lang="en-GB" b="1" dirty="0"/>
              <a:t> e </a:t>
            </a:r>
            <a:r>
              <a:rPr lang="en-GB" b="1" dirty="0" err="1"/>
              <a:t>tracciabilità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284546"/>
            <a:ext cx="10114724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it-IT" sz="1600" dirty="0"/>
              <a:t>Tutto il legname (rovere </a:t>
            </a:r>
            <a:r>
              <a:rPr lang="it-IT" sz="1600" i="1" dirty="0"/>
              <a:t>Quercus robur</a:t>
            </a:r>
            <a:r>
              <a:rPr lang="it-IT" sz="1600" dirty="0"/>
              <a:t> e frassino </a:t>
            </a:r>
            <a:r>
              <a:rPr lang="it-IT" sz="1600" i="1" dirty="0"/>
              <a:t>Fraxinus excelsior</a:t>
            </a:r>
            <a:r>
              <a:rPr lang="it-IT" sz="1600" dirty="0"/>
              <a:t>) proviene esclusivamente da foreste legalmente gestite.</a:t>
            </a:r>
            <a:br>
              <a:rPr lang="it-IT" sz="1600" dirty="0"/>
            </a:br>
            <a:r>
              <a:rPr lang="it-IT" sz="1600" dirty="0"/>
              <a:t>Approvvigionamento regionale da Serbia, Croazia, Bosnia-Erzegovina e Romania, con focus principale sulla foresta di Morović.</a:t>
            </a:r>
            <a:br>
              <a:rPr lang="it-IT" sz="1600" dirty="0"/>
            </a:br>
            <a:r>
              <a:rPr lang="it-IT" sz="1600" dirty="0"/>
              <a:t>Partnership a lungo termine con enti forestali statali (Vojvodinašume) garantiscono continuità nella fornitura.</a:t>
            </a:r>
            <a:br>
              <a:rPr lang="it-IT" sz="1600" dirty="0"/>
            </a:br>
            <a:r>
              <a:rPr lang="it-IT" sz="1600" dirty="0"/>
              <a:t>Rigorosa verifica dei fornitori: documentazione legale, diritti di taglio e monitoraggio continuo (standard FSC o equivalenti).</a:t>
            </a:r>
            <a:br>
              <a:rPr lang="it-IT" sz="1600" dirty="0"/>
            </a:br>
            <a:r>
              <a:rPr lang="it-IT" sz="1600" dirty="0"/>
              <a:t>Sistema completo di tracciabilità dalla foresta al prodotto finale.</a:t>
            </a:r>
            <a:br>
              <a:rPr lang="it-IT" sz="1600" dirty="0"/>
            </a:br>
            <a:r>
              <a:rPr lang="it-IT" sz="1600" dirty="0"/>
              <a:t>Piena conformità con EUTR, EUDR, UKTR e il Lacey Act degli Stati Uniti.</a:t>
            </a:r>
            <a:br>
              <a:rPr lang="it-IT" sz="1600" dirty="0"/>
            </a:br>
            <a:r>
              <a:rPr lang="it-IT" sz="1600" dirty="0"/>
              <a:t>Mitigazione del rischio tramite diversificazione dei fornitori, preferenza per foreste statali e audit regolari.</a:t>
            </a:r>
            <a:br>
              <a:rPr lang="it-IT" sz="1600" dirty="0"/>
            </a:br>
            <a:r>
              <a:rPr lang="it-IT" sz="1600" dirty="0"/>
              <a:t>Forte impegno verso la sostenibilità: approvvigionamento responsabile, supporto alla riforestazione e utilizzo efficiente delle risorse.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it-IT" b="1" dirty="0"/>
              <a:t>Opportunità di mercato – Rovere europeo e legno duro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694308"/>
            <a:ext cx="1038758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it-IT" sz="2000" dirty="0"/>
              <a:t>Domanda globale solida per rovere e frassino di alta qualità nei settori dell’arredamento, interior design e industria.</a:t>
            </a:r>
            <a:br>
              <a:rPr lang="it-IT" sz="2000" dirty="0"/>
            </a:br>
            <a:r>
              <a:rPr lang="it-IT" sz="2000" dirty="0"/>
              <a:t>Disponibilità limitata di rovere slavonico, che lo rende una risorsa premium.</a:t>
            </a:r>
            <a:br>
              <a:rPr lang="it-IT" sz="2000" dirty="0"/>
            </a:br>
            <a:r>
              <a:rPr lang="it-IT" sz="2000" dirty="0"/>
              <a:t>L’Europa sud-orientale è una regione strategica per legname di alta qualità.</a:t>
            </a:r>
            <a:br>
              <a:rPr lang="it-IT" sz="2000" dirty="0"/>
            </a:br>
            <a:r>
              <a:rPr lang="it-IT" sz="2000" dirty="0"/>
              <a:t>L’aumento delle normative (EUDR, ESG) favorisce fornitori pienamente conformi e tracciabili.</a:t>
            </a:r>
            <a:br>
              <a:rPr lang="it-IT" sz="2000" dirty="0"/>
            </a:br>
            <a:r>
              <a:rPr lang="it-IT" sz="2000" dirty="0"/>
              <a:t>Domanda stabile a lungo termine in diversi settori garantisce solidi fondamentali di mercato.</a:t>
            </a:r>
            <a:br>
              <a:rPr lang="it-IT" sz="2000" dirty="0"/>
            </a:br>
            <a:r>
              <a:rPr lang="it-IT" sz="2000" dirty="0"/>
              <a:t>Mercato frammentato crea opportunità per produttori affidabili e scalabili.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it-IT" b="1" dirty="0"/>
              <a:t>Hub strategico – accesso alle materie prime ed export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108488"/>
            <a:ext cx="551937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it-IT" sz="1800" dirty="0"/>
              <a:t>Situato nella regione di Srem (Serbia), vicino a Belgrado — importante hub logistico.</a:t>
            </a:r>
            <a:br>
              <a:rPr lang="it-IT" sz="1800" dirty="0"/>
            </a:br>
            <a:r>
              <a:rPr lang="it-IT" sz="1800" dirty="0"/>
              <a:t>35 minuti dall’Aeroporto Internazionale di Belgrado</a:t>
            </a:r>
            <a:br>
              <a:rPr lang="it-IT" sz="1800" dirty="0"/>
            </a:br>
            <a:r>
              <a:rPr lang="it-IT" sz="1800" dirty="0"/>
              <a:t>10 minuti dalle principali autostrade europee (E-70, E-75)</a:t>
            </a:r>
            <a:br>
              <a:rPr lang="it-IT" sz="1800" dirty="0"/>
            </a:br>
            <a:r>
              <a:rPr lang="it-IT" sz="1800" dirty="0"/>
              <a:t>Vicino al terminal ferroviario e doganale di Inđija</a:t>
            </a:r>
            <a:br>
              <a:rPr lang="it-IT" sz="1800" dirty="0"/>
            </a:br>
            <a:r>
              <a:rPr lang="it-IT" sz="1800" dirty="0"/>
              <a:t>Accesso diretto alle principali aree di approvvigionamento: foresta di Morović e bacino di Spačva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/>
              <a:t>Portafoglio </a:t>
            </a:r>
            <a:r>
              <a:rPr lang="en-GB" b="1" dirty="0" err="1"/>
              <a:t>clienti</a:t>
            </a:r>
            <a:r>
              <a:rPr lang="en-GB" b="1" dirty="0"/>
              <a:t> e </a:t>
            </a:r>
            <a:r>
              <a:rPr lang="en-GB" b="1" dirty="0" err="1"/>
              <a:t>referenze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Membro di FORDAQ (livello Bronze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Contatti</a:t>
            </a:r>
            <a:r>
              <a:rPr lang="en-GB" b="1" dirty="0"/>
              <a:t> e </a:t>
            </a:r>
            <a:r>
              <a:rPr lang="en-GB" b="1" dirty="0" err="1"/>
              <a:t>dati</a:t>
            </a:r>
            <a:r>
              <a:rPr lang="en-GB" b="1" dirty="0"/>
              <a:t> </a:t>
            </a:r>
            <a:r>
              <a:rPr lang="en-GB" b="1" dirty="0" err="1"/>
              <a:t>aziendali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Ditta </a:t>
            </a:r>
            <a:r>
              <a:rPr lang="en-GB" sz="1600" dirty="0" err="1"/>
              <a:t>individuale</a:t>
            </a:r>
            <a:br>
              <a:rPr lang="en-GB" sz="1600" dirty="0"/>
            </a:br>
            <a:r>
              <a:rPr lang="en-GB" sz="1600" dirty="0" err="1"/>
              <a:t>Indirizzo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Serbia</a:t>
            </a:r>
          </a:p>
          <a:p>
            <a:r>
              <a:rPr lang="en-GB" sz="1600" dirty="0" err="1"/>
              <a:t>Contatti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Telefono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Orari</a:t>
            </a:r>
            <a:r>
              <a:rPr lang="en-GB" sz="1600" dirty="0"/>
              <a:t> di </a:t>
            </a:r>
            <a:r>
              <a:rPr lang="en-GB" sz="1600" dirty="0" err="1"/>
              <a:t>lavoro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Lunedì</a:t>
            </a:r>
            <a:r>
              <a:rPr lang="en-GB" sz="1600" dirty="0"/>
              <a:t> – </a:t>
            </a:r>
            <a:r>
              <a:rPr lang="en-GB" sz="1600" dirty="0" err="1"/>
              <a:t>Venerdì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Informazioni</a:t>
            </a:r>
            <a:r>
              <a:rPr lang="en-GB" sz="1600" dirty="0"/>
              <a:t> </a:t>
            </a:r>
            <a:r>
              <a:rPr lang="en-GB" sz="1600" dirty="0" err="1"/>
              <a:t>aziendali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Partita IVA (PIB): 106197782</a:t>
            </a:r>
            <a:br>
              <a:rPr lang="en-GB" sz="1600" dirty="0"/>
            </a:br>
            <a:r>
              <a:rPr lang="en-GB" sz="1600" dirty="0" err="1"/>
              <a:t>Numero</a:t>
            </a:r>
            <a:r>
              <a:rPr lang="en-GB" sz="1600" dirty="0"/>
              <a:t> di </a:t>
            </a:r>
            <a:r>
              <a:rPr lang="en-GB" sz="1600" dirty="0" err="1"/>
              <a:t>registrazione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Dati </a:t>
            </a:r>
            <a:r>
              <a:rPr lang="en-GB" sz="1600" dirty="0" err="1"/>
              <a:t>bancari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Posizione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Segheria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 err="1"/>
              <a:t>Licenza</a:t>
            </a:r>
            <a:r>
              <a:rPr lang="en-GB" sz="1600" dirty="0"/>
              <a:t> FSC: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</TotalTime>
  <Words>994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Introduzione</vt:lpstr>
      <vt:lpstr>Storia</vt:lpstr>
      <vt:lpstr>Impianto “chiavi in mano” per la lavorazione del legno duro</vt:lpstr>
      <vt:lpstr>Approvvigionamento, conformità e tracciabilità</vt:lpstr>
      <vt:lpstr>Opportunità di mercato – Rovere europeo e legno duro</vt:lpstr>
      <vt:lpstr>Hub strategico – accesso alle materie prime ed export</vt:lpstr>
      <vt:lpstr>Portafoglio clienti e referenze</vt:lpstr>
      <vt:lpstr>Contatti e dati aziendali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22</cp:revision>
  <dcterms:created xsi:type="dcterms:W3CDTF">2026-03-27T12:34:22Z</dcterms:created>
  <dcterms:modified xsi:type="dcterms:W3CDTF">2026-03-28T11:43:00Z</dcterms:modified>
</cp:coreProperties>
</file>